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5" r:id="rId3"/>
    <p:sldId id="258" r:id="rId4"/>
    <p:sldId id="259" r:id="rId5"/>
    <p:sldId id="264" r:id="rId6"/>
    <p:sldId id="260" r:id="rId7"/>
    <p:sldId id="262" r:id="rId8"/>
    <p:sldId id="263" r:id="rId9"/>
    <p:sldId id="269" r:id="rId10"/>
    <p:sldId id="267" r:id="rId11"/>
    <p:sldId id="268" r:id="rId12"/>
    <p:sldId id="266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368" autoAdjust="0"/>
  </p:normalViewPr>
  <p:slideViewPr>
    <p:cSldViewPr snapToGrid="0">
      <p:cViewPr varScale="1">
        <p:scale>
          <a:sx n="60" d="100"/>
          <a:sy n="60" d="100"/>
        </p:scale>
        <p:origin x="66" y="9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ning Nußbaum" userId="afb2cc50b4068fc4" providerId="LiveId" clId="{D5F88EEB-9636-4E1D-9034-3235EEA9713D}"/>
    <pc:docChg chg="custSel addSld modSld sldOrd">
      <pc:chgData name="Henning Nußbaum" userId="afb2cc50b4068fc4" providerId="LiveId" clId="{D5F88EEB-9636-4E1D-9034-3235EEA9713D}" dt="2018-12-09T19:17:30.665" v="609" actId="20577"/>
      <pc:docMkLst>
        <pc:docMk/>
      </pc:docMkLst>
      <pc:sldChg chg="modSp">
        <pc:chgData name="Henning Nußbaum" userId="afb2cc50b4068fc4" providerId="LiveId" clId="{D5F88EEB-9636-4E1D-9034-3235EEA9713D}" dt="2018-12-09T19:13:20.665" v="429" actId="20577"/>
        <pc:sldMkLst>
          <pc:docMk/>
          <pc:sldMk cId="3171464332" sldId="264"/>
        </pc:sldMkLst>
        <pc:spChg chg="mod">
          <ac:chgData name="Henning Nußbaum" userId="afb2cc50b4068fc4" providerId="LiveId" clId="{D5F88EEB-9636-4E1D-9034-3235EEA9713D}" dt="2018-12-09T19:13:20.665" v="429" actId="20577"/>
          <ac:spMkLst>
            <pc:docMk/>
            <pc:sldMk cId="3171464332" sldId="264"/>
            <ac:spMk id="2" creationId="{FC26BBCC-EC6F-45A8-9B77-19250FD6D9FB}"/>
          </ac:spMkLst>
        </pc:spChg>
      </pc:sldChg>
      <pc:sldChg chg="modSp">
        <pc:chgData name="Henning Nußbaum" userId="afb2cc50b4068fc4" providerId="LiveId" clId="{D5F88EEB-9636-4E1D-9034-3235EEA9713D}" dt="2018-12-09T19:14:54.472" v="558" actId="20577"/>
        <pc:sldMkLst>
          <pc:docMk/>
          <pc:sldMk cId="2554845760" sldId="266"/>
        </pc:sldMkLst>
        <pc:spChg chg="mod">
          <ac:chgData name="Henning Nußbaum" userId="afb2cc50b4068fc4" providerId="LiveId" clId="{D5F88EEB-9636-4E1D-9034-3235EEA9713D}" dt="2018-12-09T19:13:37.963" v="431" actId="113"/>
          <ac:spMkLst>
            <pc:docMk/>
            <pc:sldMk cId="2554845760" sldId="266"/>
            <ac:spMk id="3" creationId="{9457B3D0-678D-4D4C-B2FA-B3F4511C7E5B}"/>
          </ac:spMkLst>
        </pc:spChg>
        <pc:spChg chg="mod">
          <ac:chgData name="Henning Nußbaum" userId="afb2cc50b4068fc4" providerId="LiveId" clId="{D5F88EEB-9636-4E1D-9034-3235EEA9713D}" dt="2018-12-09T19:14:54.472" v="558" actId="20577"/>
          <ac:spMkLst>
            <pc:docMk/>
            <pc:sldMk cId="2554845760" sldId="266"/>
            <ac:spMk id="5" creationId="{F7DC177A-0489-46B0-A767-3A739A5F979A}"/>
          </ac:spMkLst>
        </pc:spChg>
      </pc:sldChg>
      <pc:sldChg chg="addSp delSp modSp add ord">
        <pc:chgData name="Henning Nußbaum" userId="afb2cc50b4068fc4" providerId="LiveId" clId="{D5F88EEB-9636-4E1D-9034-3235EEA9713D}" dt="2018-12-09T19:17:30.665" v="609" actId="20577"/>
        <pc:sldMkLst>
          <pc:docMk/>
          <pc:sldMk cId="170606750" sldId="269"/>
        </pc:sldMkLst>
        <pc:spChg chg="mod">
          <ac:chgData name="Henning Nußbaum" userId="afb2cc50b4068fc4" providerId="LiveId" clId="{D5F88EEB-9636-4E1D-9034-3235EEA9713D}" dt="2018-12-09T19:08:35.809" v="20" actId="20577"/>
          <ac:spMkLst>
            <pc:docMk/>
            <pc:sldMk cId="170606750" sldId="269"/>
            <ac:spMk id="2" creationId="{BDCC0E79-D73F-4D25-B2AB-815997CB8317}"/>
          </ac:spMkLst>
        </pc:spChg>
        <pc:spChg chg="mod">
          <ac:chgData name="Henning Nußbaum" userId="afb2cc50b4068fc4" providerId="LiveId" clId="{D5F88EEB-9636-4E1D-9034-3235EEA9713D}" dt="2018-12-09T19:11:29.066" v="415" actId="20577"/>
          <ac:spMkLst>
            <pc:docMk/>
            <pc:sldMk cId="170606750" sldId="269"/>
            <ac:spMk id="3" creationId="{9457B3D0-678D-4D4C-B2FA-B3F4511C7E5B}"/>
          </ac:spMkLst>
        </pc:spChg>
        <pc:spChg chg="mod">
          <ac:chgData name="Henning Nußbaum" userId="afb2cc50b4068fc4" providerId="LiveId" clId="{D5F88EEB-9636-4E1D-9034-3235EEA9713D}" dt="2018-12-09T19:17:30.665" v="609" actId="20577"/>
          <ac:spMkLst>
            <pc:docMk/>
            <pc:sldMk cId="170606750" sldId="269"/>
            <ac:spMk id="5" creationId="{F7DC177A-0489-46B0-A767-3A739A5F979A}"/>
          </ac:spMkLst>
        </pc:spChg>
        <pc:picChg chg="add mod">
          <ac:chgData name="Henning Nußbaum" userId="afb2cc50b4068fc4" providerId="LiveId" clId="{D5F88EEB-9636-4E1D-9034-3235EEA9713D}" dt="2018-12-09T19:12:13.151" v="422" actId="1076"/>
          <ac:picMkLst>
            <pc:docMk/>
            <pc:sldMk cId="170606750" sldId="269"/>
            <ac:picMk id="6" creationId="{EE336DF5-0800-4D4B-A12E-9CFF5B6361ED}"/>
          </ac:picMkLst>
        </pc:picChg>
        <pc:picChg chg="del">
          <ac:chgData name="Henning Nußbaum" userId="afb2cc50b4068fc4" providerId="LiveId" clId="{D5F88EEB-9636-4E1D-9034-3235EEA9713D}" dt="2018-12-09T19:12:01.378" v="416" actId="478"/>
          <ac:picMkLst>
            <pc:docMk/>
            <pc:sldMk cId="170606750" sldId="269"/>
            <ac:picMk id="7" creationId="{A7D1F5BC-341B-42DB-B266-C1420136A602}"/>
          </ac:picMkLst>
        </pc:picChg>
        <pc:picChg chg="del">
          <ac:chgData name="Henning Nußbaum" userId="afb2cc50b4068fc4" providerId="LiveId" clId="{D5F88EEB-9636-4E1D-9034-3235EEA9713D}" dt="2018-12-09T19:12:15.504" v="423" actId="478"/>
          <ac:picMkLst>
            <pc:docMk/>
            <pc:sldMk cId="170606750" sldId="269"/>
            <ac:picMk id="9" creationId="{909F9E4D-4136-41AF-8E1D-D50EEDF0219E}"/>
          </ac:picMkLst>
        </pc:picChg>
        <pc:picChg chg="add mod">
          <ac:chgData name="Henning Nußbaum" userId="afb2cc50b4068fc4" providerId="LiveId" clId="{D5F88EEB-9636-4E1D-9034-3235EEA9713D}" dt="2018-12-09T19:13:04.784" v="428" actId="1076"/>
          <ac:picMkLst>
            <pc:docMk/>
            <pc:sldMk cId="170606750" sldId="269"/>
            <ac:picMk id="10" creationId="{8C9F96CD-64B5-4C12-8516-F521A42B43E0}"/>
          </ac:picMkLst>
        </pc:picChg>
      </pc:sldChg>
    </pc:docChg>
  </pc:docChgLst>
</pc:chgInfo>
</file>

<file path=ppt/media/image1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eg>
</file>

<file path=ppt/media/image20.jpg>
</file>

<file path=ppt/media/image21.jpg>
</file>

<file path=ppt/media/image3.jpg>
</file>

<file path=ppt/media/image4.jpg>
</file>

<file path=ppt/media/image5.jpg>
</file>

<file path=ppt/media/image6.png>
</file>

<file path=ppt/media/image7.sv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D6478-4335-4233-A038-259570A8575D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AA9DA-7AF0-41F8-8B4E-47AB61A6022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0035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3" name="Shape 1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DHT22</a:t>
            </a:r>
            <a:r>
              <a:rPr lang="de-DE" baseline="0" dirty="0"/>
              <a:t> auch unter 0°C -&gt; als </a:t>
            </a:r>
            <a:r>
              <a:rPr lang="de-DE" baseline="0" dirty="0" err="1"/>
              <a:t>Außentemp</a:t>
            </a:r>
            <a:r>
              <a:rPr lang="de-DE" baseline="0" dirty="0"/>
              <a:t> geeignet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Keine extra Stromversorgung, wenig Leistung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Pull-Up-</a:t>
            </a:r>
            <a:r>
              <a:rPr lang="de-DE" baseline="0" dirty="0" err="1"/>
              <a:t>Wid</a:t>
            </a:r>
            <a:r>
              <a:rPr lang="de-DE" baseline="0" dirty="0"/>
              <a:t> an beiden Sensoren- im Ruhezustand HIGH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LED zur Anzeige von </a:t>
            </a:r>
            <a:r>
              <a:rPr lang="de-DE" baseline="0" dirty="0" err="1"/>
              <a:t>Tasterbetätigung</a:t>
            </a:r>
            <a:r>
              <a:rPr lang="de-DE" baseline="0" dirty="0"/>
              <a:t> und Warnung bei relativer Luftfeuchte &gt; 60%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6020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Grober Ablaufplan</a:t>
            </a:r>
          </a:p>
          <a:p>
            <a:pPr marL="171450" indent="-171450">
              <a:buFontTx/>
              <a:buChar char="-"/>
            </a:pPr>
            <a:r>
              <a:rPr lang="de-DE" dirty="0"/>
              <a:t>Abfrage der Sensoren in gewissen zeitlichen Abständen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658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Paritätsprüfung erklären</a:t>
            </a:r>
          </a:p>
          <a:p>
            <a:pPr marL="171450" indent="-171450">
              <a:buFontTx/>
              <a:buChar char="-"/>
            </a:pPr>
            <a:r>
              <a:rPr lang="de-DE" dirty="0"/>
              <a:t>Codierung erklären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Paritätsbyte: DHT11: Summe von Byte1 bis 4, DHT22: letzten 8 Bits der Summe der 8-Bit-Werte</a:t>
            </a:r>
          </a:p>
          <a:p>
            <a:pPr marL="171450" indent="-171450">
              <a:buFontTx/>
              <a:buChar char="-"/>
            </a:pPr>
            <a:r>
              <a:rPr lang="de-DE" dirty="0"/>
              <a:t>Abfrage über Interrupts</a:t>
            </a:r>
          </a:p>
          <a:p>
            <a:pPr marL="171450" indent="-171450">
              <a:buFontTx/>
              <a:buChar char="-"/>
            </a:pPr>
            <a:r>
              <a:rPr lang="de-DE" dirty="0"/>
              <a:t>Analoge Sensoren: lineare </a:t>
            </a:r>
            <a:r>
              <a:rPr lang="de-DE" dirty="0" err="1"/>
              <a:t>Abhängigket</a:t>
            </a:r>
            <a:r>
              <a:rPr lang="de-DE" dirty="0"/>
              <a:t> von Temperatur/ Feuchtigkeit zu Spannung, Auswertung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3120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Referenzspannung: 5V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9AA9DA-7AF0-41F8-8B4E-47AB61A6022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586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55458B-00D0-4328-9E47-8233319AAA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F96C16-B65D-4720-889E-59CF871F3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C941E1-C265-4C81-AB83-BAA483758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7C7FE7-F665-4ADF-BEB2-CA57B57F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E56C7D-FAA8-4E67-97C0-2D7D63FF9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0181047"/>
      </p:ext>
    </p:extLst>
  </p:cSld>
  <p:clrMapOvr>
    <a:masterClrMapping/>
  </p:clrMapOvr>
  <p:transition spd="med" advClick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7276C3-4678-482D-B6DD-01F79A74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BB743D6-2501-487C-8BB1-2A5B6653A0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ED69DC-CAC2-4AE0-BFA4-32AC98F95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375A91-4783-4310-9EDA-6B111B18A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445683-49CA-449F-833F-02825F4E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8407129"/>
      </p:ext>
    </p:extLst>
  </p:cSld>
  <p:clrMapOvr>
    <a:masterClrMapping/>
  </p:clrMapOvr>
  <p:transition spd="med" advClick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E7CA04D-A782-47CC-A60F-3601E40E59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21362EB-B621-426C-A2F1-DBA41AE785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143436-223F-46ED-BF90-5801819B8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2F166A-8A6C-42ED-A465-F0271179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5B3881-B0F0-4D6D-8FCC-C49A0A29D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8390054"/>
      </p:ext>
    </p:extLst>
  </p:cSld>
  <p:clrMapOvr>
    <a:masterClrMapping/>
  </p:clrMapOvr>
  <p:transition spd="med" advClick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-13001" y="6562906"/>
            <a:ext cx="12218001" cy="320320"/>
            <a:chOff x="-1" y="-1"/>
            <a:chExt cx="13032533" cy="455564"/>
          </a:xfrm>
        </p:grpSpPr>
        <p:sp>
          <p:nvSpPr>
            <p:cNvPr id="11" name="Shape 11"/>
            <p:cNvSpPr/>
            <p:nvPr/>
          </p:nvSpPr>
          <p:spPr>
            <a:xfrm>
              <a:off x="-1" y="-1"/>
              <a:ext cx="13032533" cy="455564"/>
            </a:xfrm>
            <a:prstGeom prst="rect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1687"/>
            </a:p>
          </p:txBody>
        </p:sp>
        <p:sp>
          <p:nvSpPr>
            <p:cNvPr id="12" name="Shape 12"/>
            <p:cNvSpPr/>
            <p:nvPr/>
          </p:nvSpPr>
          <p:spPr>
            <a:xfrm>
              <a:off x="5127669" y="47130"/>
              <a:ext cx="2792217" cy="3613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de-DE" sz="984" dirty="0"/>
                <a:t>Henning </a:t>
              </a:r>
              <a:r>
                <a:rPr lang="de-DE" sz="984" dirty="0" err="1"/>
                <a:t>Nußbaum</a:t>
              </a:r>
              <a:r>
                <a:rPr lang="de-DE" sz="984" dirty="0"/>
                <a:t> und </a:t>
              </a:r>
              <a:r>
                <a:rPr sz="984" dirty="0"/>
                <a:t>Gabriel Schreyer</a:t>
              </a:r>
            </a:p>
          </p:txBody>
        </p:sp>
        <p:sp>
          <p:nvSpPr>
            <p:cNvPr id="13" name="Shape 13"/>
            <p:cNvSpPr/>
            <p:nvPr/>
          </p:nvSpPr>
          <p:spPr>
            <a:xfrm>
              <a:off x="149352" y="47130"/>
              <a:ext cx="109501" cy="3613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endParaRPr sz="984" dirty="0"/>
            </a:p>
          </p:txBody>
        </p:sp>
      </p:grpSp>
      <p:sp>
        <p:nvSpPr>
          <p:cNvPr id="15" name="Shape 15"/>
          <p:cNvSpPr/>
          <p:nvPr/>
        </p:nvSpPr>
        <p:spPr>
          <a:xfrm>
            <a:off x="11898286" y="6611444"/>
            <a:ext cx="367088" cy="223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>
              <a:spcBef>
                <a:spcPts val="0"/>
              </a:spcBef>
              <a:defRPr sz="1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fld id="{86CB4B4D-7CA3-9044-876B-883B54F8677D}" type="slidenum">
              <a:rPr sz="984"/>
              <a:pPr>
                <a:spcBef>
                  <a:spcPts val="0"/>
                </a:spcBef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t>‹Nr.›</a:t>
            </a:fld>
            <a:r>
              <a:rPr sz="984"/>
              <a:t>￼</a:t>
            </a:r>
          </a:p>
        </p:txBody>
      </p:sp>
      <p:sp>
        <p:nvSpPr>
          <p:cNvPr id="16" name="Shape 16"/>
          <p:cNvSpPr/>
          <p:nvPr/>
        </p:nvSpPr>
        <p:spPr>
          <a:xfrm>
            <a:off x="-13000" y="-13394"/>
            <a:ext cx="12217999" cy="650716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spcBef>
                <a:spcPts val="0"/>
              </a:spcBef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sp>
        <p:nvSpPr>
          <p:cNvPr id="17" name="Shape 127">
            <a:extLst>
              <a:ext uri="{FF2B5EF4-FFF2-40B4-BE49-F238E27FC236}">
                <a16:creationId xmlns:a16="http://schemas.microsoft.com/office/drawing/2014/main" id="{A6F59C2D-6170-4BB7-B0CA-27A588C1DBD4}"/>
              </a:ext>
            </a:extLst>
          </p:cNvPr>
          <p:cNvSpPr/>
          <p:nvPr userDrawn="1"/>
        </p:nvSpPr>
        <p:spPr>
          <a:xfrm>
            <a:off x="-13001" y="6611592"/>
            <a:ext cx="2157995" cy="222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980" dirty="0"/>
              <a:t>Arduino- Projekt </a:t>
            </a:r>
            <a:r>
              <a:rPr lang="de-DE" sz="980" dirty="0" err="1"/>
              <a:t>Weter</a:t>
            </a:r>
            <a:r>
              <a:rPr lang="de-DE" sz="980" dirty="0"/>
              <a:t>- Station</a:t>
            </a:r>
            <a:endParaRPr sz="980" dirty="0"/>
          </a:p>
        </p:txBody>
      </p:sp>
    </p:spTree>
    <p:extLst>
      <p:ext uri="{BB962C8B-B14F-4D97-AF65-F5344CB8AC3E}">
        <p14:creationId xmlns:p14="http://schemas.microsoft.com/office/powerpoint/2010/main" val="3038015906"/>
      </p:ext>
    </p:extLst>
  </p:cSld>
  <p:clrMapOvr>
    <a:masterClrMapping/>
  </p:clrMapOvr>
  <p:transition spd="med"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C46B5A-AE21-42AE-9BDA-E8CC32CC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070436-2B97-4B69-A6AF-CA0957F98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E71E7C-DD22-42EC-8EA5-8E5D417F6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DFDD65-031C-426E-8A6F-421E50DFB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CA6E64-AB45-44B5-B502-83A025139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894823"/>
      </p:ext>
    </p:extLst>
  </p:cSld>
  <p:clrMapOvr>
    <a:masterClrMapping/>
  </p:clrMapOvr>
  <p:transition spd="med"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FC178D-EC1C-43DF-9506-CBD778A0D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EAE447-1D92-4C0A-B414-1B03836F5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8B4C9E-7419-4CDC-BF54-83AA6D656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9854C9-6DC3-4194-84B5-553D0FBDD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9E13E-C0CB-4D87-8008-0780D5108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7594014"/>
      </p:ext>
    </p:extLst>
  </p:cSld>
  <p:clrMapOvr>
    <a:masterClrMapping/>
  </p:clrMapOvr>
  <p:transition spd="med"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32B290-A23A-4065-AC40-C215F7B85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B201A1-46C2-4369-AB2A-A9E87DC4E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218CDF3-3532-4B44-A37D-96A34CA8C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3C06E1B-E758-4CB7-8A38-522BB7043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4C737B-6EA3-4171-B200-48CD740A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7C184D0-755F-4A40-9C0B-7D35D7A0D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4891284"/>
      </p:ext>
    </p:extLst>
  </p:cSld>
  <p:clrMapOvr>
    <a:masterClrMapping/>
  </p:clrMapOvr>
  <p:transition spd="med"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CF9137-82D1-453C-8983-3203DB6AA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288A50-F704-4138-AE4C-90554E067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08CA5E-F70D-4124-9505-9D1F2E778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566B43-5324-433A-B92F-E4CFFB5FEF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4DEAB9F-577B-4852-A034-CB1746096D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5E64ADB-BFBF-4A97-8E57-E95AD407E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9D4226C-2D44-4CA0-BE49-3C7206F4E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9D37AE2-CE7E-4C62-8C98-92BAED54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9225744"/>
      </p:ext>
    </p:extLst>
  </p:cSld>
  <p:clrMapOvr>
    <a:masterClrMapping/>
  </p:clrMapOvr>
  <p:transition spd="med"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EE9BBB-18BF-4026-A86B-567824F50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1C97E27-B00B-43B7-A876-8157A4E67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86A20F4-EEE6-41EE-A32A-3E00232E2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9575B94-2802-4F8E-AF4D-A85037E07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0672672"/>
      </p:ext>
    </p:extLst>
  </p:cSld>
  <p:clrMapOvr>
    <a:masterClrMapping/>
  </p:clrMapOvr>
  <p:transition spd="med"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B40648-E950-499A-B612-DA88186AC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28B2993-823D-4FCA-8879-B06ED275D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4CF825-07A7-4376-92A1-E0F37946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005709"/>
      </p:ext>
    </p:extLst>
  </p:cSld>
  <p:clrMapOvr>
    <a:masterClrMapping/>
  </p:clrMapOvr>
  <p:transition spd="med"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C04A5E-6EAB-45C0-985A-F61521238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36B323-273E-4AD4-BF88-3A647B678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0AD3DF5-3DA1-4038-9834-74AB56C5F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6D6809F-6258-44E1-962C-698BE9560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6F85940-B0D4-4C49-970B-893585266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3D739F-E8E2-455A-AC76-58A74C7B2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9657818"/>
      </p:ext>
    </p:extLst>
  </p:cSld>
  <p:clrMapOvr>
    <a:masterClrMapping/>
  </p:clrMapOvr>
  <p:transition spd="med"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992906-FEC6-425C-9707-7136301F5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49285C5-3164-45CC-999C-7736E378F2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B88EBE-75C9-4203-A95E-B62FC7A19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C1DDB3D-5E39-4B7B-B35B-018C627B8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1B5772-4D85-4A0C-8168-E8CC273B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E42E95-B774-47AA-992C-CC2310F7B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3859097"/>
      </p:ext>
    </p:extLst>
  </p:cSld>
  <p:clrMapOvr>
    <a:masterClrMapping/>
  </p:clrMapOvr>
  <p:transition spd="med"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DE16207-7E97-49ED-8B43-788CE68AA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C3B5AC-5F58-45E6-8A8F-1B1CFAC72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A7AE71-3A24-40D4-845A-FA8EC08043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32004-C849-4B64-A658-6474895344AA}" type="datetimeFigureOut">
              <a:rPr lang="de-DE" smtClean="0"/>
              <a:t>09.12.2018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50B456-2775-4DB4-93B3-A43E658DC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52F75D-F4C0-4ABE-95F8-128481E7E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ACAFE-502A-4E49-8CBB-032B5F11F6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6301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 advClick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Arduino- Projekt Wetter- Station</a:t>
            </a:r>
            <a:endParaRPr sz="1898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FA1F1DB-501C-4601-A2DF-47B76CA7A9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311" y="868628"/>
            <a:ext cx="2279376" cy="530950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A49C7C2-241D-447B-B4DD-180DBC1E26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1" y="1572059"/>
            <a:ext cx="2650435" cy="149087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50CB18B-3C7D-46B8-95B6-048263DAAA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271" y="4305318"/>
            <a:ext cx="2650433" cy="149086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2918A78C-F28D-4549-A3D6-0269918E782E}"/>
              </a:ext>
            </a:extLst>
          </p:cNvPr>
          <p:cNvSpPr txBox="1"/>
          <p:nvPr/>
        </p:nvSpPr>
        <p:spPr>
          <a:xfrm>
            <a:off x="383321" y="1901995"/>
            <a:ext cx="2727627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Präsentation </a:t>
            </a:r>
          </a:p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zum Arduino-Projekt</a:t>
            </a:r>
            <a:endParaRPr lang="de-DE" sz="2200" dirty="0">
              <a:solidFill>
                <a:srgbClr val="323333"/>
              </a:solidFill>
              <a:latin typeface="Gill Sans SemiBold"/>
              <a:sym typeface="Helvetica Light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2CE2B7D-8252-46CF-8375-CB2615C9A25B}"/>
              </a:ext>
            </a:extLst>
          </p:cNvPr>
          <p:cNvSpPr txBox="1"/>
          <p:nvPr/>
        </p:nvSpPr>
        <p:spPr>
          <a:xfrm>
            <a:off x="1028147" y="3564811"/>
            <a:ext cx="3484217" cy="7437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4000" b="1" dirty="0">
                <a:solidFill>
                  <a:srgbClr val="323333"/>
                </a:solidFill>
                <a:latin typeface="Gill Sans SemiBold"/>
                <a:sym typeface="Helvetica Light"/>
              </a:rPr>
              <a:t>Wetter- Station</a:t>
            </a:r>
            <a:endParaRPr lang="de-DE" sz="4000" dirty="0">
              <a:solidFill>
                <a:srgbClr val="323333"/>
              </a:solidFill>
              <a:latin typeface="Gill Sans SemiBold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995A53C1-21AF-4BC1-8980-F93F8F5766B1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Testroutine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1C00717-618E-43F4-A6A6-E793082DA4C1}"/>
              </a:ext>
            </a:extLst>
          </p:cNvPr>
          <p:cNvSpPr txBox="1"/>
          <p:nvPr/>
        </p:nvSpPr>
        <p:spPr>
          <a:xfrm>
            <a:off x="857440" y="1920331"/>
            <a:ext cx="5238559" cy="20261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Simulation von Feuchtigkeitswerten</a:t>
            </a:r>
            <a:br>
              <a:rPr lang="de-DE" sz="2400" dirty="0"/>
            </a:br>
            <a:r>
              <a:rPr lang="de-DE" sz="2400" dirty="0"/>
              <a:t>60% bis 100% (in 5%- Schritten)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Simulation von Temperaturwerten</a:t>
            </a:r>
            <a:br>
              <a:rPr lang="de-DE" sz="2400" dirty="0"/>
            </a:br>
            <a:r>
              <a:rPr lang="de-DE" sz="2400" dirty="0"/>
              <a:t>-5°C bis 40°C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Funktionstest der LED-Warnanzeige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82B1890-76FE-4046-965B-F4978D2A9FB1}"/>
              </a:ext>
            </a:extLst>
          </p:cNvPr>
          <p:cNvSpPr txBox="1"/>
          <p:nvPr/>
        </p:nvSpPr>
        <p:spPr>
          <a:xfrm>
            <a:off x="3647024" y="4643363"/>
            <a:ext cx="4897949" cy="8053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algn="ctr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Aufruf durch langes Betätigen des Tasters (ca. 4 Sekunden)</a:t>
            </a:r>
            <a:endParaRPr lang="de-DE" sz="2400" dirty="0">
              <a:sym typeface="Wingdings" panose="05000000000000000000" pitchFamily="2" charset="2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E0CBCEA-104A-47DD-AC6A-E29EFF777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419" y="2072646"/>
            <a:ext cx="3445108" cy="172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13478"/>
      </p:ext>
    </p:extLst>
  </p:cSld>
  <p:clrMapOvr>
    <a:masterClrMapping/>
  </p:clrMapOvr>
  <p:transition spd="med" advClick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E2CAD30E-E656-4300-9A7A-14B4B1B33173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Änderungen seit Abgabe/ bekannte Bugs</a:t>
            </a:r>
            <a:endParaRPr sz="1898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EC8976-723D-4FFE-A7F6-FC823B5CADDA}"/>
              </a:ext>
            </a:extLst>
          </p:cNvPr>
          <p:cNvSpPr txBox="1"/>
          <p:nvPr/>
        </p:nvSpPr>
        <p:spPr>
          <a:xfrm>
            <a:off x="181579" y="905539"/>
            <a:ext cx="5238559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 err="1"/>
              <a:t>Debug</a:t>
            </a:r>
            <a:r>
              <a:rPr lang="de-DE" sz="2400" dirty="0"/>
              <a:t>-Modus angeschaltet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EABD268-4481-41A6-B871-B69D9B968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86" y="1594539"/>
            <a:ext cx="10824775" cy="171519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CE5A387-2D93-4BED-BC15-CC046399E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986" y="3688924"/>
            <a:ext cx="9259592" cy="220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36663"/>
      </p:ext>
    </p:extLst>
  </p:cSld>
  <p:clrMapOvr>
    <a:masterClrMapping/>
  </p:clrMapOvr>
  <p:transition spd="med" advClick="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DCC0E79-D73F-4D25-B2AB-815997CB8317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4 Ausblick/ Resümee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57B3D0-678D-4D4C-B2FA-B3F4511C7E5B}"/>
              </a:ext>
            </a:extLst>
          </p:cNvPr>
          <p:cNvSpPr txBox="1"/>
          <p:nvPr/>
        </p:nvSpPr>
        <p:spPr>
          <a:xfrm>
            <a:off x="429424" y="1072597"/>
            <a:ext cx="4897949" cy="27597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Resümee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Einarbeitung in Arbeit mit </a:t>
            </a:r>
            <a:r>
              <a:rPr lang="de-DE" sz="2400" dirty="0" err="1"/>
              <a:t>eeprom</a:t>
            </a:r>
            <a:endParaRPr lang="de-DE" sz="2400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Einblick in Funktionsweise des Arduinos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Lange Einarbeitung bei Verwendung von Interrupts, Registern und </a:t>
            </a:r>
            <a:r>
              <a:rPr lang="de-DE" sz="2400" dirty="0" err="1">
                <a:sym typeface="Wingdings" panose="05000000000000000000" pitchFamily="2" charset="2"/>
              </a:rPr>
              <a:t>Timern</a:t>
            </a:r>
            <a:endParaRPr lang="de-DE" sz="2400" dirty="0">
              <a:sym typeface="Wingdings" panose="05000000000000000000" pitchFamily="2" charset="2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DC177A-0489-46B0-A767-3A739A5F979A}"/>
              </a:ext>
            </a:extLst>
          </p:cNvPr>
          <p:cNvSpPr txBox="1"/>
          <p:nvPr/>
        </p:nvSpPr>
        <p:spPr>
          <a:xfrm>
            <a:off x="6864627" y="2807099"/>
            <a:ext cx="4897949" cy="35240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Ausblick- denkbare Erweiterung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Historische Werte der Temperatur anzeigen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Lüftung in Abhängigkeit der Temperatur steuern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Vereinfachtes Implementieren weiterer Sensoren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Persistentes Speichern historischer Werte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7D1F5BC-341B-42DB-B266-C1420136A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5157" y="1072597"/>
            <a:ext cx="2483762" cy="121628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09F9E4D-4136-41AF-8E1D-D50EEDF02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983" y="4797703"/>
            <a:ext cx="1755911" cy="9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45760"/>
      </p:ext>
    </p:extLst>
  </p:cSld>
  <p:clrMapOvr>
    <a:masterClrMapping/>
  </p:clrMapOvr>
  <p:transition spd="med"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7EE8677-DEF7-481B-8C46-185FACC5D591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Agenda</a:t>
            </a:r>
            <a:endParaRPr sz="1898" dirty="0"/>
          </a:p>
        </p:txBody>
      </p:sp>
      <p:sp>
        <p:nvSpPr>
          <p:cNvPr id="4" name="Shape 136">
            <a:extLst>
              <a:ext uri="{FF2B5EF4-FFF2-40B4-BE49-F238E27FC236}">
                <a16:creationId xmlns:a16="http://schemas.microsoft.com/office/drawing/2014/main" id="{F6AC0FA5-D289-472F-B40E-FDD8B3F650F6}"/>
              </a:ext>
            </a:extLst>
          </p:cNvPr>
          <p:cNvSpPr/>
          <p:nvPr/>
        </p:nvSpPr>
        <p:spPr>
          <a:xfrm>
            <a:off x="2745490" y="1010453"/>
            <a:ext cx="4960717" cy="4837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190500" indent="-190500" algn="l" defTabSz="457200">
              <a:spcBef>
                <a:spcPts val="0"/>
              </a:spcBef>
              <a:tabLst>
                <a:tab pos="12700" algn="l"/>
                <a:tab pos="203200" algn="l"/>
                <a:tab pos="6464300" algn="r"/>
              </a:tabLst>
              <a:defRPr sz="2800">
                <a:solidFill>
                  <a:srgbClr val="323333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>
              <a:lnSpc>
                <a:spcPct val="150000"/>
              </a:lnSpc>
            </a:pPr>
            <a:r>
              <a:rPr lang="de-DE" dirty="0"/>
              <a:t>1 Aufgabe und Zielsetzung</a:t>
            </a:r>
          </a:p>
          <a:p>
            <a:pPr>
              <a:lnSpc>
                <a:spcPct val="150000"/>
              </a:lnSpc>
            </a:pPr>
            <a:r>
              <a:rPr lang="de-DE" dirty="0"/>
              <a:t>2 Hardwareaufbau</a:t>
            </a:r>
          </a:p>
          <a:p>
            <a:pPr>
              <a:lnSpc>
                <a:spcPct val="150000"/>
              </a:lnSpc>
            </a:pPr>
            <a:r>
              <a:rPr lang="de-DE" dirty="0"/>
              <a:t>3 Softwaretechnische Umsetzung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3.1 Grobe Struktur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3.2 Verwendung von Interrupts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3.3 Auswertung der Sensoren</a:t>
            </a:r>
          </a:p>
          <a:p>
            <a:pPr lvl="1">
              <a:lnSpc>
                <a:spcPct val="150000"/>
              </a:lnSpc>
            </a:pPr>
            <a:r>
              <a:rPr lang="de-DE" sz="2400" dirty="0">
                <a:solidFill>
                  <a:srgbClr val="323333"/>
                </a:solidFill>
                <a:latin typeface="Gill Sans SemiBold"/>
                <a:sym typeface="Gill Sans SemiBold"/>
              </a:rPr>
              <a:t>3.4 Anzeige der Werte</a:t>
            </a:r>
          </a:p>
          <a:p>
            <a:pPr>
              <a:lnSpc>
                <a:spcPct val="150000"/>
              </a:lnSpc>
            </a:pPr>
            <a:r>
              <a:rPr lang="de-DE" dirty="0"/>
              <a:t>4 Ausblick/ Resümee</a:t>
            </a:r>
            <a:endParaRPr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4E5D035-F582-44AE-8BAF-8F2A605B7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740" y="1487376"/>
            <a:ext cx="2747272" cy="388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13474"/>
      </p:ext>
    </p:extLst>
  </p:cSld>
  <p:clrMapOvr>
    <a:masterClrMapping/>
  </p:clrMapOvr>
  <p:transition spd="med"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27">
            <a:extLst>
              <a:ext uri="{FF2B5EF4-FFF2-40B4-BE49-F238E27FC236}">
                <a16:creationId xmlns:a16="http://schemas.microsoft.com/office/drawing/2014/main" id="{A69D54DB-7B74-45B1-A1D5-9B4CCA3C15B7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1 Aufgabe und Zielsetzung</a:t>
            </a:r>
            <a:endParaRPr sz="1898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A01B82E-50C1-4B54-B137-806366DAC13D}"/>
              </a:ext>
            </a:extLst>
          </p:cNvPr>
          <p:cNvSpPr txBox="1"/>
          <p:nvPr/>
        </p:nvSpPr>
        <p:spPr>
          <a:xfrm>
            <a:off x="3016349" y="1959366"/>
            <a:ext cx="6159300" cy="2939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Entwicklung Wetterstation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mit verschiedenen Temperatur- und Feuchtigkeitssensoren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Anzeige von aktueller Temperatur und Feuchtigkeit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Anzeige historischer Werte</a:t>
            </a:r>
          </a:p>
          <a:p>
            <a:pPr marL="457200" marR="0" indent="-45720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sz="2200" dirty="0">
                <a:solidFill>
                  <a:srgbClr val="323333"/>
                </a:solidFill>
                <a:latin typeface="Gill Sans SemiBold"/>
                <a:sym typeface="Helvetica Light"/>
              </a:rPr>
              <a:t>Warnung bei Überschreiten von kritischen Feuchtigkeitswert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E536000-73A0-4B8A-82FF-ECF6BEF0E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3338" y="988126"/>
            <a:ext cx="1168665" cy="116866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C741F16-9C2C-4E3E-9605-AD0E0E26EA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2722" y="4417266"/>
            <a:ext cx="2370123" cy="188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555722"/>
      </p:ext>
    </p:extLst>
  </p:cSld>
  <p:clrMapOvr>
    <a:masterClrMapping/>
  </p:clrMapOvr>
  <p:transition spd="med"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52944B72-2DF6-494B-9CF7-87D861B7D8E8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2 Hardwareaufbau- Blockschaltbild</a:t>
            </a:r>
            <a:endParaRPr sz="1898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DFFA65A-48D6-4462-B2D5-BF36EFCFF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358" y="806810"/>
            <a:ext cx="7965283" cy="561124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4EB7128-CA57-4DED-A4C5-2206CB03FCE9}"/>
              </a:ext>
            </a:extLst>
          </p:cNvPr>
          <p:cNvSpPr txBox="1"/>
          <p:nvPr/>
        </p:nvSpPr>
        <p:spPr>
          <a:xfrm>
            <a:off x="10561983" y="1053239"/>
            <a:ext cx="1166191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584200" hangingPunct="0">
              <a:spcBef>
                <a:spcPts val="200"/>
              </a:spcBef>
            </a:pPr>
            <a:r>
              <a:rPr lang="de-DE" sz="2400" b="1" dirty="0"/>
              <a:t>„Flur“</a:t>
            </a:r>
            <a:endParaRPr lang="de-DE" sz="24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F8C398A-CB0A-4782-85D7-05C07D995C23}"/>
              </a:ext>
            </a:extLst>
          </p:cNvPr>
          <p:cNvSpPr txBox="1"/>
          <p:nvPr/>
        </p:nvSpPr>
        <p:spPr>
          <a:xfrm>
            <a:off x="10561983" y="2537482"/>
            <a:ext cx="1325217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584200" hangingPunct="0">
              <a:spcBef>
                <a:spcPts val="200"/>
              </a:spcBef>
            </a:pPr>
            <a:r>
              <a:rPr lang="de-DE" sz="2400" b="1" dirty="0"/>
              <a:t>„</a:t>
            </a:r>
            <a:r>
              <a:rPr lang="de-DE" sz="2400" b="1" dirty="0" err="1"/>
              <a:t>aussen</a:t>
            </a:r>
            <a:r>
              <a:rPr lang="de-DE" sz="2400" b="1" dirty="0"/>
              <a:t>“</a:t>
            </a:r>
            <a:endParaRPr lang="de-DE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42BD4B5-3DF3-4202-8E97-238C406DE3A8}"/>
              </a:ext>
            </a:extLst>
          </p:cNvPr>
          <p:cNvSpPr txBox="1"/>
          <p:nvPr/>
        </p:nvSpPr>
        <p:spPr>
          <a:xfrm>
            <a:off x="10561982" y="4468987"/>
            <a:ext cx="1325217" cy="4975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defTabSz="584200" hangingPunct="0">
              <a:spcBef>
                <a:spcPts val="200"/>
              </a:spcBef>
            </a:pPr>
            <a:r>
              <a:rPr lang="de-DE" sz="2400" b="1" dirty="0"/>
              <a:t>„Keller“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5249924"/>
      </p:ext>
    </p:extLst>
  </p:cSld>
  <p:clrMapOvr>
    <a:masterClrMapping/>
  </p:clrMapOvr>
  <p:transition spd="med" advClick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FC26BBCC-EC6F-45A8-9B77-19250FD6D9FB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3.1 Softwaretechnische Implementierung - Grobe Struktur</a:t>
            </a:r>
            <a:endParaRPr sz="1898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B170158-40B3-4829-BF59-EFC3460A3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214" y="765313"/>
            <a:ext cx="6739572" cy="558531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D01FFB4-E9F4-4880-AD7C-1EB898B288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281407" y="1228108"/>
            <a:ext cx="1555481" cy="116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464332"/>
      </p:ext>
    </p:extLst>
  </p:cSld>
  <p:clrMapOvr>
    <a:masterClrMapping/>
  </p:clrMapOvr>
  <p:transition spd="med"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B5BCF93-6F3E-45B3-9B60-8E9302B82883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3.2 Verwendung von Interrupts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E3BF1EA-BFC9-4D8F-B8B3-4309FA9EC439}"/>
              </a:ext>
            </a:extLst>
          </p:cNvPr>
          <p:cNvSpPr txBox="1"/>
          <p:nvPr/>
        </p:nvSpPr>
        <p:spPr>
          <a:xfrm>
            <a:off x="677903" y="4072750"/>
            <a:ext cx="4897949" cy="20518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hangingPunct="0">
              <a:spcBef>
                <a:spcPts val="200"/>
              </a:spcBef>
            </a:pPr>
            <a:r>
              <a:rPr lang="de-DE" sz="2400" b="1" dirty="0"/>
              <a:t>Port-</a:t>
            </a:r>
            <a:r>
              <a:rPr lang="de-DE" sz="2400" b="1" dirty="0" err="1"/>
              <a:t>Interrups</a:t>
            </a:r>
            <a:endParaRPr lang="de-DE" sz="2400" b="1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Erfassen von </a:t>
            </a:r>
            <a:r>
              <a:rPr lang="de-DE" sz="2400" dirty="0" err="1"/>
              <a:t>Tastereingaben</a:t>
            </a:r>
            <a:endParaRPr lang="de-DE" sz="2400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Flankenänderung erfassen zum Auslesen der Sensoren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7A76755-2577-4947-A097-71B5EB35DD21}"/>
              </a:ext>
            </a:extLst>
          </p:cNvPr>
          <p:cNvSpPr txBox="1"/>
          <p:nvPr/>
        </p:nvSpPr>
        <p:spPr>
          <a:xfrm>
            <a:off x="6616148" y="914503"/>
            <a:ext cx="4897949" cy="39754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hangingPunct="0">
              <a:spcBef>
                <a:spcPts val="200"/>
              </a:spcBef>
            </a:pPr>
            <a:r>
              <a:rPr lang="de-DE" sz="2400" b="1" dirty="0"/>
              <a:t>Time-Interrupts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Systemzeit hochzählen (ab Start, in Sekunden)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Erfassung der Länge des HIGH-Signals zur Auswertung 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Entprellen von </a:t>
            </a:r>
            <a:r>
              <a:rPr lang="de-DE" sz="2400" dirty="0" err="1"/>
              <a:t>Tastereingaben</a:t>
            </a:r>
            <a:endParaRPr lang="de-DE" sz="2400" dirty="0"/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Erfassen der Länge der Betätigung der Taste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Blinken der LEDs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A59B5C6-7B35-4295-A1E0-B1A88CF2C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519" y="1135438"/>
            <a:ext cx="1782716" cy="229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665158"/>
      </p:ext>
    </p:extLst>
  </p:cSld>
  <p:clrMapOvr>
    <a:masterClrMapping/>
  </p:clrMapOvr>
  <p:transition spd="med" advClick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C1B75CE0-CDC9-43AF-9649-ADC49D0EC5B8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3.3 (1) Auswertung der digitalen Sensoren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477F46E-7980-4316-8DA2-05CC98449958}"/>
              </a:ext>
            </a:extLst>
          </p:cNvPr>
          <p:cNvSpPr txBox="1"/>
          <p:nvPr/>
        </p:nvSpPr>
        <p:spPr>
          <a:xfrm>
            <a:off x="161068" y="681023"/>
            <a:ext cx="4897949" cy="3970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DHT11 und DHT22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1-Wire-Bus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wird aktiviert, wenn nacheinander LOW-HIGH </a:t>
            </a:r>
            <a:br>
              <a:rPr lang="de-DE" sz="2400" dirty="0"/>
            </a:br>
            <a:r>
              <a:rPr lang="de-DE" sz="2400" dirty="0"/>
              <a:t>geschickt wird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quittiert mit HIGH-LOW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schickt die Daten (32 Bit)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erst HIGH, dann LOW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Länge HIGH-Phase:  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Danach 1 Byte Paritätsprüfung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D47B726-974B-46A3-8CBC-054D3A580213}"/>
              </a:ext>
            </a:extLst>
          </p:cNvPr>
          <p:cNvSpPr txBox="1"/>
          <p:nvPr/>
        </p:nvSpPr>
        <p:spPr>
          <a:xfrm>
            <a:off x="6776762" y="846989"/>
            <a:ext cx="4427497" cy="2416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Unterschiede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Aktivierungszeit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Datentransport:</a:t>
            </a:r>
            <a:br>
              <a:rPr lang="de-DE" sz="2400" dirty="0"/>
            </a:br>
            <a:r>
              <a:rPr lang="de-DE" sz="2400" dirty="0"/>
              <a:t>DHT11: 4 X 8Bit</a:t>
            </a:r>
            <a:br>
              <a:rPr lang="de-DE" sz="2400" dirty="0"/>
            </a:br>
            <a:r>
              <a:rPr lang="de-DE" sz="2400" dirty="0"/>
              <a:t>DHT22: 2 X 16 Bit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Paritätsbyte unterschiedlich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ABC09BBF-23AC-41BC-B85D-0DB4C80864C1}"/>
              </a:ext>
            </a:extLst>
          </p:cNvPr>
          <p:cNvGrpSpPr/>
          <p:nvPr/>
        </p:nvGrpSpPr>
        <p:grpSpPr>
          <a:xfrm>
            <a:off x="6223216" y="3615960"/>
            <a:ext cx="5534590" cy="2590834"/>
            <a:chOff x="6496342" y="3820362"/>
            <a:chExt cx="5534590" cy="2590834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46CB4695-645A-4BC9-AD16-736333A581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96342" y="3820362"/>
              <a:ext cx="5534590" cy="2584979"/>
            </a:xfrm>
            <a:prstGeom prst="rect">
              <a:avLst/>
            </a:prstGeom>
          </p:spPr>
        </p:pic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C23642B0-F54D-4D93-BB5A-297D7869831F}"/>
                </a:ext>
              </a:extLst>
            </p:cNvPr>
            <p:cNvSpPr txBox="1"/>
            <p:nvPr/>
          </p:nvSpPr>
          <p:spPr>
            <a:xfrm>
              <a:off x="10092251" y="6129067"/>
              <a:ext cx="1322510" cy="2821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R="0" defTabSz="584200" rtl="0" fontAlgn="auto" latinLnBrk="0" hangingPunct="0">
                <a:lnSpc>
                  <a:spcPct val="100000"/>
                </a:lnSpc>
                <a:spcBef>
                  <a:spcPts val="20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de-DE" sz="1000" dirty="0">
                  <a:solidFill>
                    <a:schemeClr val="bg1"/>
                  </a:solidFill>
                </a:rPr>
                <a:t>Oszilloskop-Mitschnitt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8509453"/>
      </p:ext>
    </p:extLst>
  </p:cSld>
  <p:clrMapOvr>
    <a:masterClrMapping/>
  </p:clrMapOvr>
  <p:transition spd="med"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27">
            <a:extLst>
              <a:ext uri="{FF2B5EF4-FFF2-40B4-BE49-F238E27FC236}">
                <a16:creationId xmlns:a16="http://schemas.microsoft.com/office/drawing/2014/main" id="{537C7545-0392-452A-BF44-5DA0022C5DDC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3.3 (2) Auswertung der analogen Sensoren</a:t>
            </a:r>
            <a:endParaRPr sz="1898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CA4213-5CB2-4BFA-97F2-E0BCCF2A2143}"/>
              </a:ext>
            </a:extLst>
          </p:cNvPr>
          <p:cNvSpPr txBox="1"/>
          <p:nvPr/>
        </p:nvSpPr>
        <p:spPr>
          <a:xfrm>
            <a:off x="330034" y="1043300"/>
            <a:ext cx="4897949" cy="32060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AHT1001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Temperatur- und Feuchtigkeit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Sensor für Temperatur defekt </a:t>
            </a:r>
            <a:br>
              <a:rPr lang="de-DE" sz="2400" dirty="0"/>
            </a:br>
            <a:r>
              <a:rPr lang="de-DE" sz="2400" dirty="0">
                <a:sym typeface="Wingdings" panose="05000000000000000000" pitchFamily="2" charset="2"/>
              </a:rPr>
              <a:t> Verwendung LM35 für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Feuchtigkeitswert: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0V: 0% relative Luftfeuchte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3V: 100% relative Luftfeuchte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Linearer Anstieg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6D741D2-8ECC-4A5A-9DE9-DEF46EF9F056}"/>
              </a:ext>
            </a:extLst>
          </p:cNvPr>
          <p:cNvSpPr txBox="1"/>
          <p:nvPr/>
        </p:nvSpPr>
        <p:spPr>
          <a:xfrm>
            <a:off x="6964019" y="1043300"/>
            <a:ext cx="4287077" cy="20467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LM35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Temperatur-Sensor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Temperaturwert: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0,02V: 2°C</a:t>
            </a:r>
          </a:p>
          <a:p>
            <a:pPr marL="914400" lvl="1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0,01V Anstieg/ °C linear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7A74C49-A881-439E-B6C4-4207724EB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199" y="4671390"/>
            <a:ext cx="2239617" cy="1679713"/>
          </a:xfrm>
          <a:prstGeom prst="rect">
            <a:avLst/>
          </a:prstGeom>
        </p:spPr>
      </p:pic>
      <p:grpSp>
        <p:nvGrpSpPr>
          <p:cNvPr id="9" name="Group 206">
            <a:extLst>
              <a:ext uri="{FF2B5EF4-FFF2-40B4-BE49-F238E27FC236}">
                <a16:creationId xmlns:a16="http://schemas.microsoft.com/office/drawing/2014/main" id="{1C8871ED-719D-4180-AE5D-BE921E398E20}"/>
              </a:ext>
            </a:extLst>
          </p:cNvPr>
          <p:cNvGrpSpPr/>
          <p:nvPr/>
        </p:nvGrpSpPr>
        <p:grpSpPr>
          <a:xfrm>
            <a:off x="7043532" y="4452575"/>
            <a:ext cx="3340602" cy="342906"/>
            <a:chOff x="0" y="0"/>
            <a:chExt cx="3340598" cy="342904"/>
          </a:xfrm>
        </p:grpSpPr>
        <p:sp>
          <p:nvSpPr>
            <p:cNvPr id="10" name="Shape 204">
              <a:extLst>
                <a:ext uri="{FF2B5EF4-FFF2-40B4-BE49-F238E27FC236}">
                  <a16:creationId xmlns:a16="http://schemas.microsoft.com/office/drawing/2014/main" id="{4B030EC8-B85F-4C45-94A3-62FB0D440445}"/>
                </a:ext>
              </a:extLst>
            </p:cNvPr>
            <p:cNvSpPr/>
            <p:nvPr/>
          </p:nvSpPr>
          <p:spPr>
            <a:xfrm>
              <a:off x="0" y="117997"/>
              <a:ext cx="238912" cy="106909"/>
            </a:xfrm>
            <a:prstGeom prst="rightArrow">
              <a:avLst>
                <a:gd name="adj1" fmla="val 37583"/>
                <a:gd name="adj2" fmla="val 92262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11" name="Shape 205">
              <a:extLst>
                <a:ext uri="{FF2B5EF4-FFF2-40B4-BE49-F238E27FC236}">
                  <a16:creationId xmlns:a16="http://schemas.microsoft.com/office/drawing/2014/main" id="{184B3114-6FF0-491D-97DC-E9590C848B3C}"/>
                </a:ext>
              </a:extLst>
            </p:cNvPr>
            <p:cNvSpPr/>
            <p:nvPr/>
          </p:nvSpPr>
          <p:spPr>
            <a:xfrm>
              <a:off x="294853" y="0"/>
              <a:ext cx="3045745" cy="3429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549909" indent="-550544" algn="l" defTabSz="457200">
                <a:spcBef>
                  <a:spcPts val="0"/>
                </a:spcBef>
                <a:tabLst>
                  <a:tab pos="457200" algn="l"/>
                  <a:tab pos="546100" algn="l"/>
                  <a:tab pos="6464300" algn="r"/>
                </a:tabLst>
                <a:defRPr sz="2000">
                  <a:solidFill>
                    <a:srgbClr val="323333"/>
                  </a:solidFill>
                  <a:latin typeface="Gill Sans SemiBold"/>
                  <a:ea typeface="Gill Sans SemiBold"/>
                  <a:cs typeface="Gill Sans SemiBold"/>
                  <a:sym typeface="Gill Sans SemiBold"/>
                </a:defRPr>
              </a:lvl1pPr>
            </a:lstStyle>
            <a:p>
              <a:r>
                <a:rPr lang="de-DE" sz="2400" dirty="0"/>
                <a:t>5V Referenzspannung</a:t>
              </a:r>
              <a:endParaRPr sz="2400" dirty="0"/>
            </a:p>
          </p:txBody>
        </p:sp>
      </p:grpSp>
      <p:grpSp>
        <p:nvGrpSpPr>
          <p:cNvPr id="12" name="Group 209">
            <a:extLst>
              <a:ext uri="{FF2B5EF4-FFF2-40B4-BE49-F238E27FC236}">
                <a16:creationId xmlns:a16="http://schemas.microsoft.com/office/drawing/2014/main" id="{46AE81C3-1FB3-4B66-A601-537C023F9C2B}"/>
              </a:ext>
            </a:extLst>
          </p:cNvPr>
          <p:cNvGrpSpPr/>
          <p:nvPr/>
        </p:nvGrpSpPr>
        <p:grpSpPr>
          <a:xfrm>
            <a:off x="7043532" y="4893515"/>
            <a:ext cx="3231271" cy="389751"/>
            <a:chOff x="0" y="-23423"/>
            <a:chExt cx="3231270" cy="389749"/>
          </a:xfrm>
        </p:grpSpPr>
        <p:sp>
          <p:nvSpPr>
            <p:cNvPr id="13" name="Shape 207">
              <a:extLst>
                <a:ext uri="{FF2B5EF4-FFF2-40B4-BE49-F238E27FC236}">
                  <a16:creationId xmlns:a16="http://schemas.microsoft.com/office/drawing/2014/main" id="{B83D2A69-B4D7-4169-81CA-41A9CC64052F}"/>
                </a:ext>
              </a:extLst>
            </p:cNvPr>
            <p:cNvSpPr/>
            <p:nvPr/>
          </p:nvSpPr>
          <p:spPr>
            <a:xfrm>
              <a:off x="0" y="117997"/>
              <a:ext cx="238912" cy="106909"/>
            </a:xfrm>
            <a:prstGeom prst="rightArrow">
              <a:avLst>
                <a:gd name="adj1" fmla="val 37583"/>
                <a:gd name="adj2" fmla="val 92262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14" name="Shape 208">
              <a:extLst>
                <a:ext uri="{FF2B5EF4-FFF2-40B4-BE49-F238E27FC236}">
                  <a16:creationId xmlns:a16="http://schemas.microsoft.com/office/drawing/2014/main" id="{7640EA94-D14A-4482-AD2D-C613777206EF}"/>
                </a:ext>
              </a:extLst>
            </p:cNvPr>
            <p:cNvSpPr/>
            <p:nvPr/>
          </p:nvSpPr>
          <p:spPr>
            <a:xfrm>
              <a:off x="295132" y="-23423"/>
              <a:ext cx="2936138" cy="38974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549909" indent="-550544" algn="l" defTabSz="457200">
                <a:spcBef>
                  <a:spcPts val="0"/>
                </a:spcBef>
                <a:tabLst>
                  <a:tab pos="457200" algn="l"/>
                  <a:tab pos="546100" algn="l"/>
                  <a:tab pos="6464300" algn="r"/>
                </a:tabLst>
                <a:defRPr sz="2000">
                  <a:solidFill>
                    <a:srgbClr val="323333"/>
                  </a:solidFill>
                  <a:latin typeface="Gill Sans SemiBold"/>
                  <a:ea typeface="Gill Sans SemiBold"/>
                  <a:cs typeface="Gill Sans SemiBold"/>
                  <a:sym typeface="Gill Sans SemiBold"/>
                </a:defRPr>
              </a:lvl1pPr>
            </a:lstStyle>
            <a:p>
              <a:r>
                <a:rPr lang="de-DE" sz="2400" dirty="0"/>
                <a:t>Abfrage nacheinander</a:t>
              </a:r>
              <a:endParaRPr sz="2400" dirty="0"/>
            </a:p>
          </p:txBody>
        </p:sp>
      </p:grpSp>
      <p:grpSp>
        <p:nvGrpSpPr>
          <p:cNvPr id="15" name="Group 212">
            <a:extLst>
              <a:ext uri="{FF2B5EF4-FFF2-40B4-BE49-F238E27FC236}">
                <a16:creationId xmlns:a16="http://schemas.microsoft.com/office/drawing/2014/main" id="{8AD240EC-592E-4938-BD5F-D20411FF13E2}"/>
              </a:ext>
            </a:extLst>
          </p:cNvPr>
          <p:cNvGrpSpPr/>
          <p:nvPr/>
        </p:nvGrpSpPr>
        <p:grpSpPr>
          <a:xfrm>
            <a:off x="7045785" y="5349968"/>
            <a:ext cx="4086041" cy="405569"/>
            <a:chOff x="0" y="-31332"/>
            <a:chExt cx="4086040" cy="405567"/>
          </a:xfrm>
        </p:grpSpPr>
        <p:sp>
          <p:nvSpPr>
            <p:cNvPr id="16" name="Shape 210">
              <a:extLst>
                <a:ext uri="{FF2B5EF4-FFF2-40B4-BE49-F238E27FC236}">
                  <a16:creationId xmlns:a16="http://schemas.microsoft.com/office/drawing/2014/main" id="{7E86AC88-A919-4F96-B868-8305F407D694}"/>
                </a:ext>
              </a:extLst>
            </p:cNvPr>
            <p:cNvSpPr/>
            <p:nvPr/>
          </p:nvSpPr>
          <p:spPr>
            <a:xfrm>
              <a:off x="0" y="117997"/>
              <a:ext cx="238912" cy="106909"/>
            </a:xfrm>
            <a:prstGeom prst="rightArrow">
              <a:avLst>
                <a:gd name="adj1" fmla="val 37583"/>
                <a:gd name="adj2" fmla="val 92262"/>
              </a:avLst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spcBef>
                  <a:spcPts val="0"/>
                </a:spcBef>
                <a:defRPr sz="2400">
                  <a:solidFill>
                    <a:srgbClr val="FFFFFF"/>
                  </a:solidFill>
                </a:defRPr>
              </a:pPr>
              <a:endParaRPr sz="2400"/>
            </a:p>
          </p:txBody>
        </p:sp>
        <p:sp>
          <p:nvSpPr>
            <p:cNvPr id="17" name="Shape 211">
              <a:extLst>
                <a:ext uri="{FF2B5EF4-FFF2-40B4-BE49-F238E27FC236}">
                  <a16:creationId xmlns:a16="http://schemas.microsoft.com/office/drawing/2014/main" id="{8A62BC1C-3C73-4CA9-BD3D-35A89C69926C}"/>
                </a:ext>
              </a:extLst>
            </p:cNvPr>
            <p:cNvSpPr/>
            <p:nvPr/>
          </p:nvSpPr>
          <p:spPr>
            <a:xfrm>
              <a:off x="308110" y="-31332"/>
              <a:ext cx="3777930" cy="4055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marL="549909" indent="-550544" algn="l" defTabSz="457200">
                <a:spcBef>
                  <a:spcPts val="0"/>
                </a:spcBef>
                <a:tabLst>
                  <a:tab pos="457200" algn="l"/>
                  <a:tab pos="546100" algn="l"/>
                  <a:tab pos="6464300" algn="r"/>
                </a:tabLst>
                <a:defRPr sz="2000">
                  <a:solidFill>
                    <a:srgbClr val="323333"/>
                  </a:solidFill>
                  <a:latin typeface="Gill Sans SemiBold"/>
                  <a:ea typeface="Gill Sans SemiBold"/>
                  <a:cs typeface="Gill Sans SemiBold"/>
                  <a:sym typeface="Gill Sans SemiBold"/>
                </a:defRPr>
              </a:lvl1pPr>
            </a:lstStyle>
            <a:p>
              <a:r>
                <a:rPr lang="de-DE" sz="2400" dirty="0"/>
                <a:t>Auswertung nach o.g. Daten</a:t>
              </a:r>
              <a:endParaRPr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96877615"/>
      </p:ext>
    </p:extLst>
  </p:cSld>
  <p:clrMapOvr>
    <a:masterClrMapping/>
  </p:clrMapOvr>
  <p:transition spd="med"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27">
            <a:extLst>
              <a:ext uri="{FF2B5EF4-FFF2-40B4-BE49-F238E27FC236}">
                <a16:creationId xmlns:a16="http://schemas.microsoft.com/office/drawing/2014/main" id="{BDCC0E79-D73F-4D25-B2AB-815997CB8317}"/>
              </a:ext>
            </a:extLst>
          </p:cNvPr>
          <p:cNvSpPr/>
          <p:nvPr/>
        </p:nvSpPr>
        <p:spPr>
          <a:xfrm>
            <a:off x="0" y="129861"/>
            <a:ext cx="12191999" cy="364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algn="ctr"/>
            <a:r>
              <a:rPr lang="de-DE" sz="1898" dirty="0"/>
              <a:t>3.4 Anzeige der Werte</a:t>
            </a:r>
            <a:endParaRPr sz="1898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57B3D0-678D-4D4C-B2FA-B3F4511C7E5B}"/>
              </a:ext>
            </a:extLst>
          </p:cNvPr>
          <p:cNvSpPr txBox="1"/>
          <p:nvPr/>
        </p:nvSpPr>
        <p:spPr>
          <a:xfrm>
            <a:off x="429424" y="1454753"/>
            <a:ext cx="4897949" cy="19954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Anzeige </a:t>
            </a:r>
            <a:r>
              <a:rPr lang="de-DE" sz="2200" b="1" dirty="0" err="1">
                <a:solidFill>
                  <a:srgbClr val="323333"/>
                </a:solidFill>
                <a:latin typeface="Gill Sans SemiBold"/>
                <a:sym typeface="Helvetica Light"/>
              </a:rPr>
              <a:t>Momentanwerte</a:t>
            </a:r>
            <a:endParaRPr lang="de-DE" sz="2200" b="1" dirty="0">
              <a:solidFill>
                <a:srgbClr val="323333"/>
              </a:solidFill>
              <a:latin typeface="Gill Sans SemiBold"/>
              <a:sym typeface="Helvetica Light"/>
            </a:endParaRP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/>
              <a:t>Wechsel der Sensoren via Tasterdruck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Anzeige von Temperatur und rel. Luftfeuchtigkeit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DC177A-0489-46B0-A767-3A739A5F979A}"/>
              </a:ext>
            </a:extLst>
          </p:cNvPr>
          <p:cNvSpPr txBox="1"/>
          <p:nvPr/>
        </p:nvSpPr>
        <p:spPr>
          <a:xfrm>
            <a:off x="6864627" y="3189255"/>
            <a:ext cx="4897949" cy="27597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R="0" defTabSz="584200" rtl="0" fontAlgn="auto" latinLnBrk="0" hangingPunc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tabLst/>
            </a:pPr>
            <a:r>
              <a:rPr lang="de-DE" sz="2200" b="1" dirty="0">
                <a:solidFill>
                  <a:srgbClr val="323333"/>
                </a:solidFill>
                <a:latin typeface="Gill Sans SemiBold"/>
                <a:sym typeface="Helvetica Light"/>
              </a:rPr>
              <a:t>Relative Luftfeuchtigkeitsänderung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Anzeige bei zwei Sekunden Tasterdruck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Anzeige der Änderung visuell und prozentual</a:t>
            </a:r>
          </a:p>
          <a:p>
            <a:pPr marL="457200" indent="-457200" defTabSz="584200" hangingPunct="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de-DE" sz="2400" dirty="0">
                <a:sym typeface="Wingdings" panose="05000000000000000000" pitchFamily="2" charset="2"/>
              </a:rPr>
              <a:t>Fortlaufende Anzeige </a:t>
            </a:r>
            <a:r>
              <a:rPr lang="de-DE" sz="2400">
                <a:sym typeface="Wingdings" panose="05000000000000000000" pitchFamily="2" charset="2"/>
              </a:rPr>
              <a:t>mehrerer Änderungswerte</a:t>
            </a:r>
            <a:endParaRPr lang="de-DE" sz="2400" dirty="0">
              <a:sym typeface="Wingdings" panose="05000000000000000000" pitchFamily="2" charset="2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E336DF5-0800-4D4B-A12E-9CFF5B636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627" y="909015"/>
            <a:ext cx="4044006" cy="227475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C9F96CD-64B5-4C12-8516-F521A42B43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24" y="3674232"/>
            <a:ext cx="4044006" cy="227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6750"/>
      </p:ext>
    </p:extLst>
  </p:cSld>
  <p:clrMapOvr>
    <a:masterClrMapping/>
  </p:clrMapOvr>
  <p:transition spd="med" advClick="0"/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390</Words>
  <Application>Microsoft Office PowerPoint</Application>
  <PresentationFormat>Breitbild</PresentationFormat>
  <Paragraphs>105</Paragraphs>
  <Slides>12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Gill Sans SemiBold</vt:lpstr>
      <vt:lpstr>Helvetica</vt:lpstr>
      <vt:lpstr>Helvetica Neue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Gabriel Schreyer</dc:creator>
  <cp:lastModifiedBy>Henning Nußbaum</cp:lastModifiedBy>
  <cp:revision>36</cp:revision>
  <dcterms:created xsi:type="dcterms:W3CDTF">2018-12-06T08:51:37Z</dcterms:created>
  <dcterms:modified xsi:type="dcterms:W3CDTF">2018-12-09T19:17:31Z</dcterms:modified>
</cp:coreProperties>
</file>

<file path=docProps/thumbnail.jpeg>
</file>